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B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14C4E0-0F83-E8D8-A0E0-7F795315E448}" v="1" dt="2026-08-17T03:07:17.160"/>
    <p1510:client id="{714E757F-AD7F-C1D3-4406-152F78EEB8FC}" v="2" dt="2026-08-16T19:44:56.759"/>
    <p1510:client id="{CB72CB5D-7E23-18F2-4493-E3BDF8B7C883}" v="8" dt="2026-08-17T13:12:18.2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934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Spend ~1 minute on 'Welcome to RCAC'. Personalize with examples from your research group and demonstrate how graduate students can benefit from RCAC.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Spend ~1 minute on 'Questions'. Personalize with examples from your research group and demonstrate how graduate students can benefit from RCAC.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Spend ~1 minute on 'Who We Are'. Personalize with examples from your research group and demonstrate how graduate students can benefit from RCAC.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Spend ~1 minute on 'Why HPC?'. Personalize with examples from your research group and demonstrate how graduate students can benefit from RCAC.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Spend ~1 minute on 'Research Systems'. Personalize with examples from your research group and demonstrate how graduate students can benefit from RCAC.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Spend ~1 minute on 'Research Examples'. Personalize with examples from your research group and demonstrate how graduate students can benefit from RCAC.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Spend ~1 minute on 'How Jobs Run'. Personalize with examples from your research group and demonstrate how graduate students can benefit from RCAC.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Spend ~1 minute on 'Storage'. Personalize with examples from your research group and demonstrate how graduate students can benefit from RCAC.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Spend ~1 minute on 'Getting Started'. Personalize with examples from your research group and demonstrate how graduate students can benefit from RCAC.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Spend ~1 minute on 'Support'. Personalize with examples from your research group and demonstrate how graduate students can benefit from RCAC.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CEB888"/>
                </a:solidFill>
              </a:defRPr>
            </a:pPr>
            <a:r>
              <a:t>Welcome to RCAC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6400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Accelerating Discovery Through Advanced Computing</a:t>
            </a:r>
            <a:br/>
            <a:r>
              <a:t>Graduate Student Orientation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638531"/>
            <a:ext cx="6675120" cy="448056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Who We Are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Purdue University's research computing organization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Part of Purdue IT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Supports research across all colleges and disciplines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Our Mission </a:t>
            </a:r>
            <a:endParaRPr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Provide world-class computational resources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Enable groundbreaking research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Partner with faculty, staff, and students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Today's Topics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RCAC services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Computing resources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Getting started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Where to get help</a:t>
            </a:r>
            <a:endParaRPr lang="en-US" sz="1600">
              <a:ea typeface="Calibri"/>
              <a:cs typeface="Calibri"/>
            </a:endParaRPr>
          </a:p>
          <a:p>
            <a:pPr>
              <a:defRPr sz="2000"/>
            </a:pPr>
            <a:endParaRPr sz="1600" b="1">
              <a:solidFill>
                <a:srgbClr val="CEB888"/>
              </a:solidFill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5CD23D-2144-DEC1-81D9-4F9DD4A8C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6083" y="1812325"/>
            <a:ext cx="4729522" cy="41292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CEB888"/>
                </a:solidFill>
              </a:defRPr>
            </a:pPr>
            <a:r>
              <a:t>Questions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6400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Connect with RCAC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463040"/>
            <a:ext cx="6675120" cy="448056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 sz="2200" b="1"/>
            </a:pPr>
            <a:r>
              <a:rPr lang="en-US" sz="1600">
                <a:solidFill>
                  <a:srgbClr val="FFFFFF"/>
                </a:solidFill>
              </a:rPr>
              <a:t>Key</a:t>
            </a:r>
            <a:r>
              <a:rPr lang="en-US" sz="1600"/>
              <a:t> Takeaways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RCAC Helps You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Solve larger research problems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Save time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Learn new computational skills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Take the Next Step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Visit rcac.purdue.edu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Read docs.rcac.purdue.edu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Talk with your advisor about access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Attend an RCAC workshop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Questions?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We look forward to supporting your research journey at Purdue.</a:t>
            </a:r>
            <a:endParaRPr lang="en-US" sz="1600">
              <a:ea typeface="Calibri"/>
              <a:cs typeface="Calibri"/>
            </a:endParaRPr>
          </a:p>
          <a:p>
            <a:pPr>
              <a:defRPr sz="2200" b="1"/>
            </a:pPr>
            <a:r>
              <a:rPr lang="en-US" sz="1600">
                <a:solidFill>
                  <a:srgbClr val="CEB888"/>
                </a:solidFill>
              </a:rPr>
              <a:t>Sites</a:t>
            </a:r>
            <a:endParaRPr sz="1600">
              <a:ea typeface="Calibri"/>
              <a:cs typeface="Calibri"/>
            </a:endParaRPr>
          </a:p>
          <a:p>
            <a:pPr lvl="1">
              <a:defRPr sz="2000"/>
            </a:pPr>
            <a:r>
              <a:rPr sz="1600">
                <a:solidFill>
                  <a:srgbClr val="CEB888"/>
                </a:solidFill>
              </a:rPr>
              <a:t>rcac.purdue.edu</a:t>
            </a:r>
            <a:endParaRPr sz="1600">
              <a:solidFill>
                <a:srgbClr val="CEB888"/>
              </a:solidFill>
              <a:ea typeface="Calibri"/>
              <a:cs typeface="Calibri"/>
            </a:endParaRPr>
          </a:p>
          <a:p>
            <a:pPr lvl="1">
              <a:defRPr sz="2000"/>
            </a:pPr>
            <a:r>
              <a:rPr sz="1600">
                <a:solidFill>
                  <a:srgbClr val="CEB888"/>
                </a:solidFill>
              </a:rPr>
              <a:t>docs.rcac.purdue.edu</a:t>
            </a:r>
            <a:endParaRPr sz="1600">
              <a:solidFill>
                <a:srgbClr val="CEB888"/>
              </a:solidFill>
              <a:ea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986EC6-3187-836C-2A89-E52D6A016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540" y="1853513"/>
            <a:ext cx="3511379" cy="35113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1AAB87-DE13-67C3-6514-9134F6AD8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5071" y="4793005"/>
            <a:ext cx="943491" cy="4744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CEB888"/>
                </a:solidFill>
              </a:defRPr>
            </a:pPr>
            <a:r>
              <a:t>Who We 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6400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RCAC supports every college at Purdue.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463040"/>
            <a:ext cx="5366375" cy="448056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 sz="2200" b="1"/>
            </a:pPr>
            <a:endParaRPr lang="en-US" sz="1400">
              <a:solidFill>
                <a:schemeClr val="bg1"/>
              </a:solidFill>
            </a:endParaRPr>
          </a:p>
          <a:p>
            <a:pPr>
              <a:defRPr sz="2200" b="1"/>
            </a:pPr>
            <a:r>
              <a:rPr lang="en-US" sz="1400">
                <a:solidFill>
                  <a:schemeClr val="bg1"/>
                </a:solidFill>
              </a:rPr>
              <a:t>More Than Just Supercomputers</a:t>
            </a:r>
            <a:endParaRPr lang="en-US" sz="14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200" b="1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High-Performance Computing </a:t>
            </a:r>
            <a:r>
              <a:rPr lang="en-US" sz="1400">
                <a:solidFill>
                  <a:srgbClr val="CEB888"/>
                </a:solidFill>
                <a:ea typeface="Calibri"/>
                <a:cs typeface="Calibri"/>
              </a:rPr>
              <a:t>(HPC)</a:t>
            </a:r>
            <a:endParaRPr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Large CPU clusters </a:t>
            </a:r>
            <a:endParaRPr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GPU clusters for AI and accelerated computing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National-scale research infrastructure </a:t>
            </a:r>
            <a:endParaRPr lang="en-US" sz="1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400" b="1">
                <a:solidFill>
                  <a:srgbClr val="CEB888"/>
                </a:solidFill>
                <a:ea typeface="+mn-lt"/>
                <a:cs typeface="+mn-lt"/>
              </a:rPr>
              <a:t>Research Support</a:t>
            </a: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Individual consultations </a:t>
            </a:r>
            <a:endParaRPr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Performance optimization </a:t>
            </a:r>
            <a:endParaRPr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Software installation assistance </a:t>
            </a:r>
            <a:endParaRPr lang="en-US" sz="1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400" b="1">
                <a:solidFill>
                  <a:srgbClr val="CEB888"/>
                </a:solidFill>
                <a:ea typeface="+mn-lt"/>
                <a:cs typeface="+mn-lt"/>
              </a:rPr>
              <a:t>Training</a:t>
            </a: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Workshops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Documentation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Office hours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Online tutorials </a:t>
            </a:r>
            <a:endParaRPr lang="en-US" sz="1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400" b="1">
                <a:solidFill>
                  <a:srgbClr val="CEB888"/>
                </a:solidFill>
                <a:ea typeface="+mn-lt"/>
                <a:cs typeface="+mn-lt"/>
              </a:rPr>
              <a:t>Research Software Engineering</a:t>
            </a: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Scientific application development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Workflow automation </a:t>
            </a:r>
            <a:endParaRPr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Code optimization</a:t>
            </a:r>
            <a:endParaRPr sz="1400">
              <a:ea typeface="Calibri"/>
              <a:cs typeface="Calibri"/>
            </a:endParaRPr>
          </a:p>
          <a:p>
            <a:pPr>
              <a:defRPr sz="2000"/>
            </a:pPr>
            <a:endParaRPr sz="1400" b="1">
              <a:solidFill>
                <a:srgbClr val="CEB888"/>
              </a:solidFill>
              <a:ea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DFCCC2-9979-23D8-CA35-20F448367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7117" y="1462215"/>
            <a:ext cx="6035798" cy="44836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CEB888"/>
                </a:solidFill>
              </a:defRPr>
            </a:pPr>
            <a:r>
              <a:t>Why HPC?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5067349" cy="430887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defRPr sz="2200"/>
            </a:pPr>
            <a:r>
              <a:t>Desktop </a:t>
            </a:r>
            <a:r>
              <a:rPr lang="en-US"/>
              <a:t>and laptop computers</a:t>
            </a:r>
            <a:r>
              <a:t> have limits.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463040"/>
            <a:ext cx="6675120" cy="448056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Run Larger Problems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Simulations with millions of calculations </a:t>
            </a:r>
            <a:endParaRPr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Massive datasets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Long-running computations </a:t>
            </a:r>
            <a:endParaRPr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Accelerate Research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Thousands of processor cores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High-performance GPUs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Parallel computing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Common Applications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Artificial Intelligence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Computational Biology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Engineering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Climate Science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Data Analytics</a:t>
            </a:r>
            <a:endParaRPr lang="en-US" sz="1600">
              <a:ea typeface="Calibri"/>
              <a:cs typeface="Calibri"/>
            </a:endParaRPr>
          </a:p>
          <a:p>
            <a:pPr>
              <a:defRPr sz="2000"/>
            </a:pPr>
            <a:endParaRPr sz="1600" b="1">
              <a:solidFill>
                <a:srgbClr val="CEB888"/>
              </a:solidFill>
              <a:ea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5EA87F-2B27-2906-999A-E6285BF4F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846" y="1460800"/>
            <a:ext cx="4348292" cy="4482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CEB888"/>
                </a:solidFill>
              </a:defRPr>
            </a:pPr>
            <a:r>
              <a:t>Research Systems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3172087" cy="430887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defRPr sz="2200"/>
            </a:pPr>
            <a:r>
              <a:rPr lang="en-US"/>
              <a:t>Clusters Available for Use</a:t>
            </a:r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457200" y="1463040"/>
            <a:ext cx="6675120" cy="448056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 sz="2200" b="1"/>
            </a:pPr>
            <a:endParaRPr lang="en-US" sz="1400">
              <a:solidFill>
                <a:schemeClr val="bg1"/>
              </a:solidFill>
            </a:endParaRPr>
          </a:p>
          <a:p>
            <a:pPr>
              <a:defRPr sz="2200" b="1"/>
            </a:pPr>
            <a:r>
              <a:rPr lang="en-US" sz="1400">
                <a:solidFill>
                  <a:schemeClr val="bg1"/>
                </a:solidFill>
              </a:rPr>
              <a:t>Computing Resources</a:t>
            </a:r>
            <a:endParaRPr lang="en-US" sz="14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400" b="1">
                <a:solidFill>
                  <a:srgbClr val="CEB888"/>
                </a:solidFill>
                <a:ea typeface="+mn-lt"/>
                <a:cs typeface="+mn-lt"/>
              </a:rPr>
              <a:t>Scholar</a:t>
            </a: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Learning Linux and HPC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Classroom instruction </a:t>
            </a:r>
            <a:endParaRPr lang="en-US" sz="1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400" b="1">
                <a:solidFill>
                  <a:srgbClr val="CEB888"/>
                </a:solidFill>
                <a:ea typeface="+mn-lt"/>
                <a:cs typeface="+mn-lt"/>
              </a:rPr>
              <a:t>Research Clusters</a:t>
            </a: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Negishi </a:t>
            </a:r>
            <a:endParaRPr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Gilbreth </a:t>
            </a:r>
            <a:endParaRPr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Gautschi </a:t>
            </a:r>
            <a:endParaRPr lang="en-US" sz="1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400" b="1">
                <a:solidFill>
                  <a:srgbClr val="CEB888"/>
                </a:solidFill>
                <a:ea typeface="+mn-lt"/>
                <a:cs typeface="+mn-lt"/>
              </a:rPr>
              <a:t>National Resource</a:t>
            </a: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Anvil </a:t>
            </a:r>
            <a:endParaRPr lang="en-US" sz="1400">
              <a:ea typeface="Calibri"/>
              <a:cs typeface="Calibri"/>
            </a:endParaRPr>
          </a:p>
          <a:p>
            <a:pPr marL="1200150" lvl="2" indent="-285750">
              <a:buFont typeface="Wingdings"/>
              <a:buChar char="§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NSF ACCESS supercomputer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Available to researchers nationwide </a:t>
            </a:r>
            <a:endParaRPr lang="en-US" sz="1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400" b="1">
                <a:solidFill>
                  <a:srgbClr val="CEB888"/>
                </a:solidFill>
                <a:ea typeface="+mn-lt"/>
                <a:cs typeface="+mn-lt"/>
              </a:rPr>
              <a:t>Common Features</a:t>
            </a: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Linux operating system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 err="1">
                <a:solidFill>
                  <a:srgbClr val="CEB888"/>
                </a:solidFill>
                <a:ea typeface="+mn-lt"/>
                <a:cs typeface="+mn-lt"/>
              </a:rPr>
              <a:t>Slurm</a:t>
            </a: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 scheduler </a:t>
            </a:r>
            <a:endParaRPr lang="en-US" sz="14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400">
                <a:solidFill>
                  <a:srgbClr val="CEB888"/>
                </a:solidFill>
                <a:ea typeface="+mn-lt"/>
                <a:cs typeface="+mn-lt"/>
              </a:rPr>
              <a:t>Thousands of simultaneous users</a:t>
            </a:r>
            <a:endParaRPr lang="en-US" sz="1400">
              <a:ea typeface="Calibri"/>
              <a:cs typeface="Calibri"/>
            </a:endParaRPr>
          </a:p>
          <a:p>
            <a:pPr>
              <a:defRPr sz="2000"/>
            </a:pPr>
            <a:endParaRPr sz="1400" b="1">
              <a:solidFill>
                <a:srgbClr val="CEB888"/>
              </a:solidFill>
              <a:ea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658EB3-8B3F-555E-A7B2-91FF4E261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616" y="1438531"/>
            <a:ext cx="4773311" cy="4495802"/>
          </a:xfrm>
          <a:prstGeom prst="round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CEB888"/>
                </a:solidFill>
              </a:defRPr>
            </a:pPr>
            <a:r>
              <a:t>Research Examples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6400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Used by nearly every discipline.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463040"/>
            <a:ext cx="6675120" cy="448056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 sz="2200" b="1"/>
            </a:pPr>
            <a:endParaRPr lang="en-US" sz="1600">
              <a:solidFill>
                <a:schemeClr val="bg1"/>
              </a:solidFill>
            </a:endParaRPr>
          </a:p>
          <a:p>
            <a:pPr>
              <a:defRPr sz="2200" b="1"/>
            </a:pPr>
            <a:r>
              <a:rPr sz="1600">
                <a:solidFill>
                  <a:schemeClr val="bg1"/>
                </a:solidFill>
              </a:rPr>
              <a:t>Examples</a:t>
            </a:r>
            <a:endParaRPr lang="en-US" sz="16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Engineering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Finite Element Analysis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Computational Fluid Dynamics </a:t>
            </a:r>
            <a:endParaRPr lang="en-US" sz="1600">
              <a:ea typeface="Calibri"/>
              <a:cs typeface="Calibri"/>
            </a:endParaRPr>
          </a:p>
          <a:p>
            <a:pPr lvl="1"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Life Sciences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Genome assembly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Protein structure prediction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Artificial Intelligence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Deep Learning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Computer Vision </a:t>
            </a:r>
            <a:endParaRPr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Data Science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Python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R 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Humanities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Digital archives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GIS </a:t>
            </a:r>
            <a:endParaRPr lang="en-US" sz="1600">
              <a:ea typeface="Calibri"/>
              <a:cs typeface="Calibri"/>
            </a:endParaRPr>
          </a:p>
          <a:p>
            <a:pPr>
              <a:defRPr sz="2000"/>
            </a:pPr>
            <a:endParaRPr lang="en-US" sz="1600" b="1">
              <a:solidFill>
                <a:srgbClr val="CEB888"/>
              </a:solidFill>
              <a:ea typeface="Calibri"/>
              <a:cs typeface="Calibri"/>
            </a:endParaRPr>
          </a:p>
        </p:txBody>
      </p:sp>
      <p:pic>
        <p:nvPicPr>
          <p:cNvPr id="7" name="Picture 6" descr="Futuristic DNA helix in black background">
            <a:extLst>
              <a:ext uri="{FF2B5EF4-FFF2-40B4-BE49-F238E27FC236}">
                <a16:creationId xmlns:a16="http://schemas.microsoft.com/office/drawing/2014/main" id="{54B26EDE-61AA-03D3-3EF6-9ADBFF506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259" y="1464881"/>
            <a:ext cx="4886319" cy="44739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CEB888"/>
                </a:solidFill>
              </a:defRPr>
            </a:pPr>
            <a:r>
              <a:t>How Jobs Run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6400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Typical HPC workflow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463040"/>
            <a:ext cx="6675120" cy="448056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 sz="2200" b="1"/>
            </a:pPr>
            <a:endParaRPr lang="en-US" sz="1600">
              <a:solidFill>
                <a:srgbClr val="CEB888"/>
              </a:solidFill>
            </a:endParaRPr>
          </a:p>
          <a:p>
            <a:pPr>
              <a:defRPr sz="2200" b="1"/>
            </a:pPr>
            <a:r>
              <a:rPr lang="en-US" sz="1600">
                <a:solidFill>
                  <a:schemeClr val="bg1"/>
                </a:solidFill>
              </a:rPr>
              <a:t>How Jobs Run</a:t>
            </a:r>
            <a:endParaRPr lang="en-US" sz="16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Connect </a:t>
            </a:r>
            <a:endParaRPr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SSH into the cluster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Authenticate with Purdue credentials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Prepare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Upload research data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Load required software modules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Submit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Create a </a:t>
            </a:r>
            <a:r>
              <a:rPr lang="en-US" sz="1600" err="1">
                <a:solidFill>
                  <a:srgbClr val="CEB888"/>
                </a:solidFill>
                <a:ea typeface="+mn-lt"/>
                <a:cs typeface="+mn-lt"/>
              </a:rPr>
              <a:t>Slurm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job script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Submit with </a:t>
            </a:r>
            <a:r>
              <a:rPr lang="en-US" sz="1600" err="1">
                <a:solidFill>
                  <a:srgbClr val="CEB888"/>
                </a:solidFill>
                <a:latin typeface="Consolas"/>
              </a:rPr>
              <a:t>sbatch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Compute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Runs on dedicated compute nodes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Monitor progress with </a:t>
            </a:r>
            <a:r>
              <a:rPr lang="en-US" sz="1600" err="1">
                <a:solidFill>
                  <a:srgbClr val="CEB888"/>
                </a:solidFill>
                <a:ea typeface="+mn-lt"/>
                <a:cs typeface="+mn-lt"/>
              </a:rPr>
              <a:t>Slurm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commands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Retrieve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Download results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Analyze data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Repeat as needed</a:t>
            </a:r>
            <a:endParaRPr lang="en-US" sz="1600">
              <a:ea typeface="Calibri"/>
              <a:cs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589520" y="1188720"/>
            <a:ext cx="4023360" cy="4846320"/>
          </a:xfrm>
          <a:prstGeom prst="curvedLeftArrow">
            <a:avLst/>
          </a:prstGeom>
          <a:solidFill>
            <a:srgbClr val="CEB888"/>
          </a:solidFill>
          <a:ln>
            <a:solidFill>
              <a:srgbClr val="4472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 b="1"/>
            </a:pPr>
            <a:endParaRPr lang="en-US" b="1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CEB888"/>
                </a:solidFill>
              </a:defRPr>
            </a:pPr>
            <a:r>
              <a:t>Storage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6400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Research data lifecycle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0400" y="1463040"/>
            <a:ext cx="6675120" cy="448056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 sz="2200" b="1"/>
            </a:pPr>
            <a:r>
              <a:rPr lang="en-US" sz="1600"/>
              <a:t>Managing Your Data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200" b="1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Storage Options </a:t>
            </a:r>
            <a:endParaRPr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Home directories </a:t>
            </a:r>
            <a:endParaRPr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Project storage </a:t>
            </a:r>
            <a:endParaRPr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Scratch storage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Archive solutions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Best Practices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Back up important files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 b="1" i="1" u="sng">
                <a:solidFill>
                  <a:srgbClr val="CEB888"/>
                </a:solidFill>
                <a:ea typeface="+mn-lt"/>
                <a:cs typeface="+mn-lt"/>
              </a:rPr>
              <a:t>Keep scratch for temporary data </a:t>
            </a:r>
            <a:endParaRPr lang="en-US" sz="1600" b="1" i="1" u="sng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Organize project directories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Data Transfers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SCP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 err="1">
                <a:solidFill>
                  <a:srgbClr val="CEB888"/>
                </a:solidFill>
                <a:ea typeface="+mn-lt"/>
                <a:cs typeface="+mn-lt"/>
              </a:rPr>
              <a:t>Rsync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Globus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High-speed transfers</a:t>
            </a:r>
            <a:endParaRPr lang="en-US" sz="1600">
              <a:ea typeface="Calibri"/>
              <a:cs typeface="Calibri"/>
            </a:endParaRPr>
          </a:p>
          <a:p>
            <a:pPr>
              <a:defRPr sz="2000"/>
            </a:pPr>
            <a:endParaRPr sz="1600" b="1">
              <a:solidFill>
                <a:srgbClr val="CEB888"/>
              </a:solidFill>
              <a:ea typeface="Calibri"/>
              <a:cs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589520" y="1188720"/>
            <a:ext cx="4023360" cy="4846320"/>
          </a:xfrm>
          <a:prstGeom prst="roundRect">
            <a:avLst/>
          </a:prstGeom>
          <a:solidFill>
            <a:srgbClr val="CEB8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/>
            </a:pPr>
            <a:r>
              <a:t>Suggested Graphic</a:t>
            </a:r>
          </a:p>
          <a:p>
            <a:pPr algn="ctr"/>
            <a:r>
              <a:t>Insert RCAC or Purdue image,</a:t>
            </a:r>
            <a:br/>
            <a:r>
              <a:t>cluster photo, workflow,</a:t>
            </a:r>
            <a:br/>
            <a:r>
              <a:t>or QR code here.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328861-6737-DAD6-C4EF-33D306329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167" y="1189338"/>
            <a:ext cx="4016976" cy="4839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CEB888"/>
                </a:solidFill>
              </a:defRPr>
            </a:pPr>
            <a:r>
              <a:t>Getting Started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6400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First steps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463040"/>
            <a:ext cx="6675120" cy="448056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 sz="2200" b="1"/>
            </a:pPr>
            <a:endParaRPr lang="en-US" sz="1600"/>
          </a:p>
          <a:p>
            <a:pPr>
              <a:defRPr sz="2200" b="1"/>
            </a:pPr>
            <a:r>
              <a:rPr lang="en-US" sz="1600"/>
              <a:t>Your First Week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Request Access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Work with your advisor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Get permission to be a part of their project</a:t>
            </a:r>
            <a:endParaRPr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Learn the Basics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Linux command line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SSH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File management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Run Your First Job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Use Scholar or your assigned cluster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Submit a simple </a:t>
            </a:r>
            <a:r>
              <a:rPr lang="en-US" sz="1600" err="1">
                <a:solidFill>
                  <a:srgbClr val="CEB888"/>
                </a:solidFill>
                <a:ea typeface="+mn-lt"/>
                <a:cs typeface="+mn-lt"/>
              </a:rPr>
              <a:t>Slurm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job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Review the output </a:t>
            </a:r>
            <a:endParaRPr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Continue Learning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Attend workshops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Explore documentation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Meet with RCAC consultants</a:t>
            </a:r>
            <a:endParaRPr lang="en-US" sz="1600">
              <a:ea typeface="Calibri"/>
              <a:cs typeface="Calibri"/>
            </a:endParaRPr>
          </a:p>
          <a:p>
            <a:pPr>
              <a:defRPr sz="2000"/>
            </a:pPr>
            <a:endParaRPr sz="1600" b="1">
              <a:solidFill>
                <a:srgbClr val="CEB888"/>
              </a:solidFill>
              <a:ea typeface="Calibri"/>
              <a:cs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589520" y="1188720"/>
            <a:ext cx="4023360" cy="4846320"/>
          </a:xfrm>
          <a:prstGeom prst="roundRect">
            <a:avLst/>
          </a:prstGeom>
          <a:solidFill>
            <a:srgbClr val="CEB8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 b="1"/>
            </a:pPr>
            <a:endParaRPr lang="en-US" b="1">
              <a:ea typeface="Calibri"/>
              <a:cs typeface="Calibri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E3D0368-7F2B-956A-2D24-96B31288DF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01879" y="1371600"/>
            <a:ext cx="41148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CEB888"/>
                </a:solidFill>
              </a:defRPr>
            </a:pPr>
            <a:r>
              <a:t>Support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6400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You're never on your own.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463040"/>
            <a:ext cx="5482612" cy="4480560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 sz="2200" b="1"/>
            </a:pPr>
            <a:endParaRPr lang="en-US" sz="1600"/>
          </a:p>
          <a:p>
            <a:pPr>
              <a:defRPr sz="2200" b="1"/>
            </a:pPr>
            <a:r>
              <a:rPr lang="en-US" sz="1600"/>
              <a:t>RCAC Support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Consulting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Research workflow advice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Software recommendations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Performance tuning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Technical Support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Account assistance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Software installation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Troubleshooting </a:t>
            </a:r>
            <a:endParaRPr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Training Resources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Documentation </a:t>
            </a:r>
            <a:endParaRPr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Workshops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Office hours 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  <a:defRPr sz="2000"/>
            </a:pPr>
            <a:r>
              <a:rPr lang="en-US" sz="1600" b="1">
                <a:solidFill>
                  <a:srgbClr val="CEB888"/>
                </a:solidFill>
                <a:ea typeface="+mn-lt"/>
                <a:cs typeface="+mn-lt"/>
              </a:rPr>
              <a:t>National Resources</a:t>
            </a: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ACCESS allocations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Research collaborations </a:t>
            </a:r>
            <a:endParaRPr lang="en-US" sz="1600"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 sz="2000"/>
            </a:pPr>
            <a:r>
              <a:rPr lang="en-US" sz="1600">
                <a:solidFill>
                  <a:srgbClr val="CEB888"/>
                </a:solidFill>
                <a:ea typeface="+mn-lt"/>
                <a:cs typeface="+mn-lt"/>
              </a:rPr>
              <a:t>Advanced cyberinfrastructure</a:t>
            </a:r>
            <a:endParaRPr lang="en-US" sz="1600">
              <a:ea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F86C93-EF25-4CE4-B37C-42E6C604E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614" y="1652718"/>
            <a:ext cx="6009253" cy="40983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9A7AF4D089B14D9DB2A2D1FB409101" ma:contentTypeVersion="19" ma:contentTypeDescription="Create a new document." ma:contentTypeScope="" ma:versionID="fcb77d616125a0a2ec6d6bb4bf3fa219">
  <xsd:schema xmlns:xsd="http://www.w3.org/2001/XMLSchema" xmlns:xs="http://www.w3.org/2001/XMLSchema" xmlns:p="http://schemas.microsoft.com/office/2006/metadata/properties" xmlns:ns2="82996346-b066-4e8d-88c2-cf7970495937" xmlns:ns3="9cbfa6b6-6c34-4421-9469-a4ae5bb43497" targetNamespace="http://schemas.microsoft.com/office/2006/metadata/properties" ma:root="true" ma:fieldsID="6ad04a103918442e5da247b7c94e10d3" ns2:_="" ns3:_="">
    <xsd:import namespace="82996346-b066-4e8d-88c2-cf7970495937"/>
    <xsd:import namespace="9cbfa6b6-6c34-4421-9469-a4ae5bb434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Category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996346-b066-4e8d-88c2-cf79704959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Category" ma:index="22" nillable="true" ma:displayName="Category" ma:description="Category for the topic." ma:format="Dropdown" ma:internalName="Category">
      <xsd:simpleType>
        <xsd:restriction base="dms:Choice">
          <xsd:enumeration value="Core"/>
          <xsd:enumeration value="Advanced"/>
          <xsd:enumeration value="Project"/>
          <xsd:enumeration value="Tech Topic"/>
          <xsd:enumeration value="Professional"/>
          <xsd:enumeration value="Misc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bfa6b6-6c34-4421-9469-a4ae5bb4349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b0f9809c-e9e6-40b6-b68e-efeecc33416b}" ma:internalName="TaxCatchAll" ma:showField="CatchAllData" ma:web="9cbfa6b6-6c34-4421-9469-a4ae5bb434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996346-b066-4e8d-88c2-cf7970495937">
      <Terms xmlns="http://schemas.microsoft.com/office/infopath/2007/PartnerControls"/>
    </lcf76f155ced4ddcb4097134ff3c332f>
    <Category xmlns="82996346-b066-4e8d-88c2-cf7970495937" xsi:nil="true"/>
    <TaxCatchAll xmlns="9cbfa6b6-6c34-4421-9469-a4ae5bb4349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7E401F-8F54-4CD8-9DB6-FF626F349D10}">
  <ds:schemaRefs>
    <ds:schemaRef ds:uri="82996346-b066-4e8d-88c2-cf7970495937"/>
    <ds:schemaRef ds:uri="9cbfa6b6-6c34-4421-9469-a4ae5bb434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8718128-AABB-416D-AA5B-4959901D8A3C}">
  <ds:schemaRefs>
    <ds:schemaRef ds:uri="82996346-b066-4e8d-88c2-cf7970495937"/>
    <ds:schemaRef ds:uri="9cbfa6b6-6c34-4421-9469-a4ae5bb43497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AAF3BD4-A07C-4063-A716-88B3150BA9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771</Words>
  <Application>Microsoft Office PowerPoint</Application>
  <PresentationFormat>Widescreen</PresentationFormat>
  <Paragraphs>195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Consolas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Xiaomin Qian</dc:creator>
  <cp:keywords/>
  <dc:description>generated using python-pptx</dc:description>
  <cp:lastModifiedBy>Xiaomin Qian</cp:lastModifiedBy>
  <cp:revision>2</cp:revision>
  <dcterms:created xsi:type="dcterms:W3CDTF">2013-01-27T09:14:16Z</dcterms:created>
  <dcterms:modified xsi:type="dcterms:W3CDTF">2026-08-18T19:06:00Z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0x0101001C9A7AF4D089B14D9DB2A2D1FB409101</vt:lpwstr>
  </property>
  <property fmtid="{D5CDD505-2E9C-101B-9397-08002B2CF9AE}" pid="3" name="MediaServiceImageTags">
    <vt:lpwstr/>
  </property>
</Properties>
</file>